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9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387" r:id="rId2"/>
    <p:sldId id="388" r:id="rId3"/>
    <p:sldId id="389" r:id="rId4"/>
    <p:sldId id="392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5" r:id="rId17"/>
    <p:sldId id="436" r:id="rId18"/>
    <p:sldId id="439" r:id="rId19"/>
    <p:sldId id="448" r:id="rId20"/>
    <p:sldId id="440" r:id="rId21"/>
    <p:sldId id="442" r:id="rId22"/>
    <p:sldId id="444" r:id="rId23"/>
    <p:sldId id="443" r:id="rId24"/>
    <p:sldId id="441" r:id="rId25"/>
    <p:sldId id="445" r:id="rId26"/>
    <p:sldId id="446" r:id="rId27"/>
    <p:sldId id="433" r:id="rId28"/>
    <p:sldId id="434" r:id="rId29"/>
    <p:sldId id="395" r:id="rId30"/>
  </p:sldIdLst>
  <p:sldSz cx="12192000" cy="6858000"/>
  <p:notesSz cx="7104063" cy="10234613"/>
  <p:embeddedFontLs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7038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733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7" pos="619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79861" autoAdjust="0"/>
  </p:normalViewPr>
  <p:slideViewPr>
    <p:cSldViewPr snapToGrid="0">
      <p:cViewPr>
        <p:scale>
          <a:sx n="125" d="100"/>
          <a:sy n="125" d="100"/>
        </p:scale>
        <p:origin x="-104" y="-488"/>
      </p:cViewPr>
      <p:guideLst>
        <p:guide orient="horz" pos="686"/>
        <p:guide pos="7038"/>
        <p:guide orient="horz" pos="3725"/>
        <p:guide pos="733"/>
        <p:guide orient="horz" pos="595"/>
        <p:guide pos="619"/>
        <p:guide pos="7129"/>
        <p:guide orient="horz" pos="3816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2:43.620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1,'24'1,"40"6,5 2,749 4,-574-14,-189 0,708 12,-148-6,-355-7,-159 1,255 13,54 10,1-31,-26-1,-185 9,274 3,-355 4,58 2,1452-9,-1361-6,5 0,35-8,14 1,1817 16,-1149-3,-804 8,10 1,42-7,174-3,-331-5,19-1,438 20,-472-12,109-16,-140 12,14 1,-1 2,79 8,-74-3,26 1,-20-3,90 17,-83-9,0-4,0-2,86-6,48 3,-118 5,38 2,1017-8,-1020-8,-6 1,616 6,-346 2,-266-8,-1 0,662 8,-606 6,-6 0,212-8,-358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7:01.032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0,'29'2,"0"0,29 7,18 2,-67-10,830 60,174-57,-578-6,-426 2,1 1,-1-1,0 2,0-1,0 1,0 1,0 0,15 6,-10-2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5:51:40.728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1,'0'1,"0"0,0 0,0 0,1 0,-1 0,0 0,1 0,-1 0,1 0,-1 0,1 0,0 0,-1 0,1 0,0 0,-1 0,1-1,0 1,0 0,0-1,0 1,0 0,0-1,0 1,1 0,32 8,-25-7,67 15,0-3,134 6,290-19,-336-9,169-30,-316 35,-6 0,0 1,0 0,-1 1,1 0,0 1,0 0,0 1,0 0,0 1,14 3,-5 3,1-1,-1-1,1-1,0-1,32 2,95 6,-130-12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5:51:51.412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0,'173'7,"-12"0,660-7,-721 7,-3 1,-78-8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5:52:08.428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4,'43'2,"72"12,-11 0,212 8,462-26,-714-3,92-22,-107 22,1 1,0 3,80 5,-36 0,-43-2,1-1,0 2,82 13,-101-2,-20-6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2:46.089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1,'880'0,"-845"2,59 10,9 2,-78-11,1 1,34 10,-36-7,1-2,38 5,-43-9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2:50.822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0,'457'0,"-362"8,0-1,52-7,-129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3:02.391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0,'2'0,"6"0,4 0,4 0,3 0,2 0,0 0,2 0,3 0,1 0,-1 0,-1 0,-1 0,-1 0,-1 0,-1 0,1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3:04.089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0,'399'0,"-382"0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3:05.794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0,'134'8,"6"-1,28-7,-150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3:08.910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30,'72'1,"11"0,92-11,-23-7,-72 12,88 6,-61 0,190-1,-280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3:15.750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0,'36'2,"61"11,-62-7,62 2,-58-9,-25 0,0 0,-1 1,1 1,0 0,-1 1,1 1,13 3,-13-1,0-1,0-1,0-1,0 0,0 0,14-1,-10-1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13T03:26:54.982"/>
    </inkml:context>
    <inkml:brush xml:id="br0">
      <inkml:brushProperty name="width" value="0.3" units="cm"/>
      <inkml:brushProperty name="height" value="0.6" units="cm"/>
      <inkml:brushProperty name="color" value="#C0E494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0 128,'352'-7,"-91"1,828-19,3586-41,-639 83,-1454 10,-923-5,-7-21,-549-50,-863 17,-202 27,0 2,-1 2,40 3,-9 0,87 7,-70-2,-59-5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2024-05-13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고혈압 예방 및 관리 어플리케이션 </a:t>
            </a:r>
            <a:r>
              <a:rPr lang="en-US" altLang="ko-KR" dirty="0"/>
              <a:t>2</a:t>
            </a:r>
            <a:r>
              <a:rPr lang="ko-KR" altLang="en-US" dirty="0"/>
              <a:t>차 중간발표를 맡게 된 </a:t>
            </a:r>
            <a:r>
              <a:rPr lang="en-US" altLang="ko-KR" dirty="0"/>
              <a:t>14</a:t>
            </a:r>
            <a:r>
              <a:rPr lang="ko-KR" altLang="en-US" dirty="0"/>
              <a:t>팀 정지후입니다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61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ko-KR" altLang="en-US" dirty="0"/>
              <a:t>네 번째 순서로</a:t>
            </a:r>
            <a:r>
              <a:rPr lang="en-US" altLang="ko-KR" dirty="0"/>
              <a:t>, </a:t>
            </a:r>
            <a:r>
              <a:rPr lang="ko-KR" altLang="en-US" dirty="0"/>
              <a:t>시스템 설계 다이어그램입니다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6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클래스 다이어그램입니다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중앙에 보이는 </a:t>
            </a:r>
            <a:r>
              <a:rPr lang="en-US" altLang="ko-KR" dirty="0" err="1"/>
              <a:t>HealthData</a:t>
            </a:r>
            <a:r>
              <a:rPr lang="en-US" altLang="ko-KR" dirty="0"/>
              <a:t> </a:t>
            </a:r>
            <a:r>
              <a:rPr lang="ko-KR" altLang="en-US" dirty="0"/>
              <a:t>클래스에는 키와 몸무게같이 사용자가 직접 입력하는 정보가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Health Connect API</a:t>
            </a:r>
            <a:r>
              <a:rPr lang="ko-KR" altLang="en-US" dirty="0"/>
              <a:t>로 가져오는 혈압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, </a:t>
            </a:r>
            <a:r>
              <a:rPr lang="ko-KR" altLang="en-US" dirty="0"/>
              <a:t>수면시간 데이터는 </a:t>
            </a:r>
            <a:r>
              <a:rPr lang="en-US" altLang="ko-KR" dirty="0"/>
              <a:t>Daily Record</a:t>
            </a:r>
            <a:r>
              <a:rPr lang="ko-KR" altLang="en-US" dirty="0"/>
              <a:t> 클래스에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개의 사용자 건강 정보는 </a:t>
            </a:r>
            <a:r>
              <a:rPr lang="en-US" altLang="ko-KR" dirty="0"/>
              <a:t>Dashboard </a:t>
            </a:r>
            <a:r>
              <a:rPr lang="ko-KR" altLang="en-US" dirty="0"/>
              <a:t>클래스에서 정리되어 사용자에게 건강 정보 대시보드를 제공합니다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Assessment </a:t>
            </a:r>
            <a:r>
              <a:rPr lang="ko-KR" altLang="en-US" dirty="0"/>
              <a:t>클래스는 사용자 건강 정보를 서버로 보내고</a:t>
            </a:r>
            <a:r>
              <a:rPr lang="en-US" altLang="ko-KR" dirty="0"/>
              <a:t>, </a:t>
            </a:r>
            <a:r>
              <a:rPr lang="ko-KR" altLang="en-US" dirty="0"/>
              <a:t>고혈압 진단 결과를 받아서 사용자에게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Advice Manager</a:t>
            </a:r>
            <a:r>
              <a:rPr lang="ko-KR" altLang="en-US" dirty="0"/>
              <a:t>는 진단 결과를 참고하여 적절한 조언을 선택해서 사용자에게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2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sequence diagram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서비스의 핵심 기능을 구현하기 위해서는 </a:t>
            </a:r>
            <a:r>
              <a:rPr lang="en-US" altLang="ko-KR" dirty="0"/>
              <a:t>Health Connect </a:t>
            </a:r>
            <a:r>
              <a:rPr lang="ko-KR" altLang="en-US" dirty="0"/>
              <a:t>서비스에서 건강 데이터를 불러와야만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사용자가 앱에 접속을 할 때마다</a:t>
            </a:r>
            <a:r>
              <a:rPr lang="en-US" altLang="ko-KR" dirty="0"/>
              <a:t>, </a:t>
            </a:r>
            <a:r>
              <a:rPr lang="en-US" altLang="ko-KR" dirty="0" err="1"/>
              <a:t>HealthData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en-US" altLang="ko-KR" dirty="0" err="1"/>
              <a:t>HealthConnect</a:t>
            </a:r>
            <a:r>
              <a:rPr lang="en-US" altLang="ko-KR" dirty="0"/>
              <a:t> API</a:t>
            </a:r>
            <a:r>
              <a:rPr lang="ko-KR" altLang="en-US" dirty="0"/>
              <a:t>를 통해 </a:t>
            </a:r>
            <a:endParaRPr lang="en-US" altLang="ko-KR" dirty="0"/>
          </a:p>
          <a:p>
            <a:r>
              <a:rPr lang="ko-KR" altLang="en-US" dirty="0"/>
              <a:t>최신 건강 데이터를 받아와서 </a:t>
            </a:r>
            <a:r>
              <a:rPr lang="en-US" altLang="ko-KR" dirty="0" err="1"/>
              <a:t>DailyRecord</a:t>
            </a:r>
            <a:r>
              <a:rPr lang="en-US" altLang="ko-KR" dirty="0"/>
              <a:t> </a:t>
            </a:r>
            <a:r>
              <a:rPr lang="ko-KR" altLang="en-US" dirty="0"/>
              <a:t>객체로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2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받아온 건강 </a:t>
            </a:r>
            <a:r>
              <a:rPr lang="ko-KR" altLang="en-US" dirty="0" err="1"/>
              <a:t>데어터를</a:t>
            </a:r>
            <a:r>
              <a:rPr lang="ko-KR" altLang="en-US" dirty="0"/>
              <a:t> 이용해서 건강 정보 대시보드를 구성할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대시보드 화면에 진입하면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Dashboard </a:t>
            </a:r>
            <a:r>
              <a:rPr lang="ko-KR" altLang="en-US" dirty="0"/>
              <a:t>객체가 </a:t>
            </a:r>
            <a:r>
              <a:rPr lang="en-US" altLang="ko-KR" dirty="0" err="1"/>
              <a:t>HealthData</a:t>
            </a:r>
            <a:r>
              <a:rPr lang="en-US" altLang="ko-KR" dirty="0"/>
              <a:t> </a:t>
            </a:r>
            <a:r>
              <a:rPr lang="ko-KR" altLang="en-US" dirty="0"/>
              <a:t>객체를 통해 건강 정보를 </a:t>
            </a:r>
            <a:r>
              <a:rPr lang="ko-KR" altLang="en-US" dirty="0" err="1"/>
              <a:t>수접하여</a:t>
            </a:r>
            <a:r>
              <a:rPr lang="ko-KR" altLang="en-US" dirty="0"/>
              <a:t> 대시보드를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565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받아온 건강 데이터는 고혈압 진단에도 활용할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고혈압 평가 화면에 진입하면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Assessment </a:t>
            </a:r>
            <a:r>
              <a:rPr lang="ko-KR" altLang="en-US" dirty="0"/>
              <a:t>객체가 </a:t>
            </a:r>
            <a:r>
              <a:rPr lang="en-US" altLang="ko-KR" dirty="0" err="1"/>
              <a:t>HealthData</a:t>
            </a:r>
            <a:r>
              <a:rPr lang="en-US" altLang="ko-KR" dirty="0"/>
              <a:t> </a:t>
            </a:r>
            <a:r>
              <a:rPr lang="ko-KR" altLang="en-US" dirty="0"/>
              <a:t>객체를 통해 건강 정보를 수집합니다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수집된 정보는 서버에 전송되어 </a:t>
            </a:r>
            <a:r>
              <a:rPr lang="en-US" altLang="ko-KR" dirty="0"/>
              <a:t>AI </a:t>
            </a:r>
            <a:r>
              <a:rPr lang="ko-KR" altLang="en-US" dirty="0"/>
              <a:t>모델이 고혈압 여부를 판단하고 결과를 둘려줍니다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이용해서 </a:t>
            </a:r>
            <a:r>
              <a:rPr lang="en-US" altLang="ko-KR" dirty="0" err="1"/>
              <a:t>AdviceManager</a:t>
            </a:r>
            <a:r>
              <a:rPr lang="ko-KR" altLang="en-US" dirty="0"/>
              <a:t>객체가 적절한 조언을 선택하고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사용자에게 고혈압 진단 결과와 그에 맞는 조언을 제공해줍니다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138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다섯 번째 순서로</a:t>
            </a:r>
            <a:r>
              <a:rPr lang="en-US" altLang="ko-KR" dirty="0"/>
              <a:t>, </a:t>
            </a:r>
            <a:r>
              <a:rPr lang="ko-KR" altLang="en-US" dirty="0"/>
              <a:t>진행상황에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32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AI</a:t>
            </a:r>
            <a:r>
              <a:rPr lang="ko-KR" altLang="en-US" dirty="0"/>
              <a:t>모델의 진행상황부터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깊은 층의 레이어를 만들기 위해서</a:t>
            </a:r>
            <a:r>
              <a:rPr lang="en-US" altLang="ko-KR" dirty="0"/>
              <a:t>, </a:t>
            </a:r>
            <a:r>
              <a:rPr lang="ko-KR" altLang="en-US" dirty="0"/>
              <a:t>국민건강영양조사 데이터셋을 추가로 수집하여 총 </a:t>
            </a:r>
            <a:r>
              <a:rPr lang="en-US" altLang="ko-KR" dirty="0"/>
              <a:t>57923</a:t>
            </a:r>
            <a:r>
              <a:rPr lang="ko-KR" altLang="en-US" dirty="0"/>
              <a:t>개의 데이터셋을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아래의 사진은 수집한 데이터셋을 가공하는 코드와</a:t>
            </a:r>
            <a:r>
              <a:rPr lang="en-US" altLang="ko-KR" dirty="0"/>
              <a:t>, </a:t>
            </a:r>
            <a:r>
              <a:rPr lang="ko-KR" altLang="en-US" dirty="0"/>
              <a:t>가공된 데이터를 출력한 모습입니다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054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데이터셋을 추가로 수집한 후</a:t>
            </a:r>
            <a:r>
              <a:rPr lang="en-US" altLang="ko-KR" dirty="0"/>
              <a:t> </a:t>
            </a:r>
            <a:r>
              <a:rPr lang="ko-KR" altLang="en-US" dirty="0"/>
              <a:t>분류 모델을 학습시켜 보았을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0.75</a:t>
            </a:r>
            <a:r>
              <a:rPr lang="ko-KR" altLang="en-US" dirty="0"/>
              <a:t>에서 </a:t>
            </a:r>
            <a:r>
              <a:rPr lang="en-US" altLang="ko-KR" dirty="0"/>
              <a:t>0.77 </a:t>
            </a:r>
            <a:r>
              <a:rPr lang="ko-KR" altLang="en-US" dirty="0"/>
              <a:t>정도의 정확도가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활성화 함수를 바꿔 보거나</a:t>
            </a:r>
            <a:r>
              <a:rPr lang="en-US" altLang="ko-KR" dirty="0"/>
              <a:t>, </a:t>
            </a:r>
            <a:r>
              <a:rPr lang="ko-KR" altLang="en-US" dirty="0"/>
              <a:t>미니 매치 크기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은닉층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 err="1"/>
              <a:t>에폭</a:t>
            </a:r>
            <a:r>
              <a:rPr lang="ko-KR" altLang="en-US" dirty="0"/>
              <a:t> </a:t>
            </a:r>
            <a:r>
              <a:rPr lang="ko-KR" altLang="en-US" dirty="0" err="1"/>
              <a:t>수같은</a:t>
            </a:r>
            <a:r>
              <a:rPr lang="ko-KR" altLang="en-US" dirty="0"/>
              <a:t> </a:t>
            </a:r>
            <a:r>
              <a:rPr lang="ko-KR" altLang="en-US" dirty="0" err="1"/>
              <a:t>하이퍼파라미터들을</a:t>
            </a:r>
            <a:r>
              <a:rPr lang="ko-KR" altLang="en-US" dirty="0"/>
              <a:t> 변화시키며 학습을 시켜봐도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여전히 </a:t>
            </a:r>
            <a:r>
              <a:rPr lang="en-US" altLang="ko-KR" dirty="0"/>
              <a:t>0.75</a:t>
            </a:r>
            <a:r>
              <a:rPr lang="ko-KR" altLang="en-US" dirty="0"/>
              <a:t>에서 </a:t>
            </a:r>
            <a:r>
              <a:rPr lang="en-US" altLang="ko-KR" dirty="0"/>
              <a:t>0.77 </a:t>
            </a:r>
            <a:r>
              <a:rPr lang="ko-KR" altLang="en-US" dirty="0"/>
              <a:t>정도의 정확도를 보여주었습니다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고혈압 환자군과 대조군의 생활 패턴 차이는 </a:t>
            </a:r>
            <a:r>
              <a:rPr lang="ko-KR" altLang="en-US" sz="18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있긴 하지만 확연한 차이가 아니기 때문에 이런 현상이 나타나는 것으로 보입니다</a:t>
            </a:r>
            <a:r>
              <a:rPr lang="en-US" altLang="ko-KR" sz="18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80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정확한 모델을 만들기 위해 논문을 바탕으로 모델을 구성하고 성능을 평가해보고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Dropout</a:t>
            </a:r>
            <a:r>
              <a:rPr lang="ko-KR" altLang="en-US" dirty="0"/>
              <a:t>을 적용한 모델이 더 좋은 분류 성능을 보여준 점을 참고하여 학습을 시켜보았으며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은닉층</a:t>
            </a:r>
            <a:r>
              <a:rPr lang="ko-KR" altLang="en-US" dirty="0"/>
              <a:t> 수는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ko-KR" altLang="en-US" dirty="0"/>
              <a:t> 노드 수는 </a:t>
            </a:r>
            <a:r>
              <a:rPr lang="en-US" altLang="ko-KR" dirty="0"/>
              <a:t>9</a:t>
            </a:r>
            <a:r>
              <a:rPr lang="ko-KR" altLang="en-US" dirty="0"/>
              <a:t>개로 설정하고 층마다 </a:t>
            </a:r>
            <a:r>
              <a:rPr lang="en-US" altLang="ko-KR" dirty="0"/>
              <a:t>Dropout</a:t>
            </a:r>
            <a:r>
              <a:rPr lang="ko-KR" altLang="en-US" dirty="0"/>
              <a:t>을 적용한 모델이 정확도 </a:t>
            </a:r>
            <a:r>
              <a:rPr lang="en-US" altLang="ko-KR" dirty="0"/>
              <a:t>0.777</a:t>
            </a:r>
            <a:r>
              <a:rPr lang="ko-KR" altLang="en-US" dirty="0"/>
              <a:t>로 상대적으로 가장 뛰어난 성능을 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/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/>
              <a:t>18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8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현재는 </a:t>
            </a:r>
            <a:r>
              <a:rPr lang="en-US" altLang="ko-KR" dirty="0"/>
              <a:t>CNN</a:t>
            </a:r>
            <a:r>
              <a:rPr lang="ko-KR" altLang="en-US" dirty="0"/>
              <a:t> 알고리즘이 </a:t>
            </a:r>
            <a:r>
              <a:rPr lang="en-US" altLang="ko-KR" dirty="0"/>
              <a:t>MLP </a:t>
            </a:r>
            <a:r>
              <a:rPr lang="ko-KR" altLang="en-US" dirty="0"/>
              <a:t>모형에 비해 향상된 성능을 보였다는 점을 참고해</a:t>
            </a:r>
            <a:r>
              <a:rPr lang="en-US" altLang="ko-KR" dirty="0"/>
              <a:t>, CNN </a:t>
            </a:r>
            <a:r>
              <a:rPr lang="ko-KR" altLang="en-US" dirty="0"/>
              <a:t>알고리즘으로 모델을 구성해보고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/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57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수행 배경 및 목표</a:t>
            </a:r>
            <a:r>
              <a:rPr lang="en-US" altLang="ko-KR" dirty="0"/>
              <a:t>, </a:t>
            </a:r>
            <a:r>
              <a:rPr lang="ko-KR" altLang="en-US" dirty="0"/>
              <a:t>시스템 전체 구조</a:t>
            </a:r>
            <a:r>
              <a:rPr lang="en-US" altLang="ko-KR" dirty="0"/>
              <a:t>, </a:t>
            </a:r>
            <a:r>
              <a:rPr lang="ko-KR" altLang="en-US" dirty="0"/>
              <a:t>시스템 요구분석 및 정의</a:t>
            </a:r>
            <a:r>
              <a:rPr lang="en-US" altLang="ko-KR" dirty="0"/>
              <a:t>, </a:t>
            </a:r>
            <a:r>
              <a:rPr lang="ko-KR" altLang="en-US" dirty="0"/>
              <a:t>시스템 설계 다이어그램</a:t>
            </a:r>
            <a:r>
              <a:rPr lang="en-US" altLang="ko-KR" dirty="0"/>
              <a:t>, </a:t>
            </a:r>
            <a:r>
              <a:rPr lang="ko-KR" altLang="en-US" dirty="0"/>
              <a:t>진행상황 및 이슈사항</a:t>
            </a:r>
            <a:r>
              <a:rPr lang="en-US" altLang="ko-KR" dirty="0"/>
              <a:t>, </a:t>
            </a:r>
            <a:r>
              <a:rPr lang="ko-KR" altLang="en-US" dirty="0"/>
              <a:t>향후일정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605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백엔드의</a:t>
            </a:r>
            <a:r>
              <a:rPr lang="ko-KR" altLang="en-US" dirty="0"/>
              <a:t> 진행상황에 대해 말씀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서버에서 고혈압 예측 모델을 구동할 수 있도록 환경을 구축하였습니다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</a:t>
            </a:r>
            <a:r>
              <a:rPr lang="en-US" altLang="ko-KR" dirty="0"/>
              <a:t>AI</a:t>
            </a:r>
            <a:r>
              <a:rPr lang="ko-KR" altLang="en-US" dirty="0"/>
              <a:t>모델의 개선이 진행중이기 때문에 수정되는 내용에 맞게 수정해 나갈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/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/>
              <a:t>20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9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건강 정보를 받고</a:t>
            </a:r>
            <a:r>
              <a:rPr lang="en-US" altLang="ko-KR" b="0" dirty="0"/>
              <a:t>, </a:t>
            </a:r>
            <a:r>
              <a:rPr lang="ko-KR" altLang="en-US" b="0" dirty="0"/>
              <a:t>고혈압 평가 결과를 돌려주는 </a:t>
            </a:r>
            <a:r>
              <a:rPr lang="en-US" altLang="ko-KR" b="0" dirty="0"/>
              <a:t>API </a:t>
            </a:r>
            <a:r>
              <a:rPr lang="ko-KR" altLang="en-US" b="0" dirty="0"/>
              <a:t>역시 준비는 되었습니다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다만</a:t>
            </a:r>
            <a:r>
              <a:rPr lang="en-US" altLang="ko-KR" b="0" dirty="0"/>
              <a:t>, </a:t>
            </a:r>
            <a:r>
              <a:rPr lang="ko-KR" altLang="en-US" b="0" dirty="0" err="1"/>
              <a:t>프론트앤드와</a:t>
            </a:r>
            <a:r>
              <a:rPr lang="ko-KR" altLang="en-US" b="0" dirty="0"/>
              <a:t> </a:t>
            </a:r>
            <a:r>
              <a:rPr lang="en-US" altLang="ko-KR" b="0" dirty="0"/>
              <a:t>AI</a:t>
            </a:r>
            <a:r>
              <a:rPr lang="ko-KR" altLang="en-US" b="0" dirty="0"/>
              <a:t>모델의 개발이 진행 중이기 때문에 </a:t>
            </a:r>
            <a:r>
              <a:rPr lang="en-US" altLang="ko-KR" b="0" dirty="0"/>
              <a:t>API</a:t>
            </a:r>
            <a:r>
              <a:rPr lang="ko-KR" altLang="en-US" b="0" dirty="0"/>
              <a:t>역시 변화가 있을 것으로 예상됩니다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49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프론트엔드의 진행상황에 대해 말씀 드리겠습니다</a:t>
            </a:r>
            <a:r>
              <a:rPr lang="en-US" altLang="ko-KR"/>
              <a:t>.</a:t>
            </a:r>
            <a:br>
              <a:rPr lang="en-US" altLang="ko-KR" dirty="0"/>
            </a:br>
            <a:r>
              <a:rPr lang="ko-KR" altLang="en-US" dirty="0"/>
              <a:t>우선적으로 핵심 로직을 먼저 구현한 후</a:t>
            </a:r>
            <a:r>
              <a:rPr lang="en-US" altLang="ko-KR" dirty="0"/>
              <a:t>, UI</a:t>
            </a:r>
            <a:r>
              <a:rPr lang="ko-KR" altLang="en-US" dirty="0"/>
              <a:t>를 디자인하고 연동하고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Health Connect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로 불러온 혈압</a:t>
            </a:r>
            <a:r>
              <a:rPr lang="en-US" altLang="ko-KR" dirty="0"/>
              <a:t>, </a:t>
            </a:r>
            <a:r>
              <a:rPr lang="ko-KR" altLang="en-US" dirty="0"/>
              <a:t>심박수</a:t>
            </a:r>
            <a:r>
              <a:rPr lang="en-US" altLang="ko-KR" dirty="0"/>
              <a:t>, </a:t>
            </a:r>
            <a:r>
              <a:rPr lang="ko-KR" altLang="en-US" dirty="0"/>
              <a:t>수면시간을 저장할 수 있도록 엔티티 및 </a:t>
            </a:r>
            <a:r>
              <a:rPr lang="ko-KR" altLang="en-US" dirty="0" err="1"/>
              <a:t>레포지토리를</a:t>
            </a:r>
            <a:r>
              <a:rPr lang="ko-KR" altLang="en-US" dirty="0"/>
              <a:t> 생성하였습니다</a:t>
            </a:r>
            <a:r>
              <a:rPr lang="en-US" altLang="ko-KR" dirty="0"/>
              <a:t>.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61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저장된 건강 데이터를 </a:t>
            </a:r>
            <a:r>
              <a:rPr lang="ko-KR" altLang="en-US" dirty="0" err="1"/>
              <a:t>파싱하여</a:t>
            </a:r>
            <a:r>
              <a:rPr lang="ko-KR" altLang="en-US" dirty="0"/>
              <a:t> 차트를 생성하고 </a:t>
            </a:r>
            <a:r>
              <a:rPr lang="en-US" altLang="ko-KR" dirty="0"/>
              <a:t>UI</a:t>
            </a:r>
            <a:r>
              <a:rPr lang="ko-KR" altLang="en-US" dirty="0"/>
              <a:t>로 도출해내었습니다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40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키나 몸무게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흡연 여부같이 </a:t>
            </a:r>
            <a:r>
              <a:rPr lang="en-US" altLang="ko-KR" dirty="0"/>
              <a:t>Health Connect</a:t>
            </a:r>
            <a:r>
              <a:rPr lang="ko-KR" altLang="en-US" dirty="0"/>
              <a:t>에서 </a:t>
            </a:r>
            <a:r>
              <a:rPr lang="ko-KR" altLang="en-US" dirty="0" err="1"/>
              <a:t>불러오는게</a:t>
            </a:r>
            <a:r>
              <a:rPr lang="ko-KR" altLang="en-US" dirty="0"/>
              <a:t> 아닌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사용자가 직접 입력하는 건강 정보는 </a:t>
            </a:r>
            <a:r>
              <a:rPr lang="en-US" altLang="ko-KR" dirty="0" err="1"/>
              <a:t>SharedPreference</a:t>
            </a:r>
            <a:r>
              <a:rPr lang="ko-KR" altLang="en-US" dirty="0"/>
              <a:t>로 저장하도록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활용하는 기능이나 </a:t>
            </a:r>
            <a:r>
              <a:rPr lang="en-US" altLang="ko-KR" dirty="0"/>
              <a:t>UI</a:t>
            </a:r>
            <a:r>
              <a:rPr lang="ko-KR" altLang="en-US" dirty="0"/>
              <a:t>는 아직 구현 중에 있습니다</a:t>
            </a:r>
            <a:r>
              <a:rPr lang="en-US" altLang="ko-KR" dirty="0"/>
              <a:t>.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87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및 회원가입은 </a:t>
            </a:r>
            <a:r>
              <a:rPr lang="en-US" altLang="ko-KR" dirty="0"/>
              <a:t>UI</a:t>
            </a:r>
            <a:r>
              <a:rPr lang="ko-KR" altLang="en-US" dirty="0"/>
              <a:t>까지 완성했으나 </a:t>
            </a:r>
            <a:r>
              <a:rPr lang="ko-KR" altLang="en-US" dirty="0" err="1"/>
              <a:t>백엔드</a:t>
            </a:r>
            <a:r>
              <a:rPr lang="ko-KR" altLang="en-US" dirty="0"/>
              <a:t> 서버와의</a:t>
            </a:r>
            <a:r>
              <a:rPr lang="en-US" altLang="ko-KR" dirty="0"/>
              <a:t> </a:t>
            </a:r>
            <a:r>
              <a:rPr lang="ko-KR" altLang="en-US" dirty="0"/>
              <a:t>연동은 아직 구현 중에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29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이슈사항입니다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9 </a:t>
            </a:r>
            <a:r>
              <a:rPr lang="ko-KR" altLang="en-US" dirty="0"/>
              <a:t>미만에서는 </a:t>
            </a:r>
            <a:r>
              <a:rPr lang="en-US" altLang="ko-KR" dirty="0"/>
              <a:t>Health Connect </a:t>
            </a:r>
            <a:r>
              <a:rPr lang="ko-KR" altLang="en-US" dirty="0"/>
              <a:t>서비스를 지원하지 않아 고혈압 예측에 필요한 정보를 불러올 수 없습니다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Health Connect API</a:t>
            </a:r>
            <a:r>
              <a:rPr lang="ko-KR" altLang="en-US" dirty="0"/>
              <a:t>로부터 받아오는 건강 정보를 활용하여 고혈압을 진단하기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안드로이드 </a:t>
            </a:r>
            <a:r>
              <a:rPr lang="en-US" altLang="ko-KR" dirty="0"/>
              <a:t>9 </a:t>
            </a:r>
            <a:r>
              <a:rPr lang="ko-KR" altLang="en-US" dirty="0"/>
              <a:t>미만 구형 기기 지원은 어려울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A402C31-7BFE-487E-88A3-FAA167FFD511}" type="slidenum">
              <a:rPr lang="ko-KR" altLang="en-US">
                <a:solidFill>
                  <a:prstClr val="black"/>
                </a:solidFill>
              </a:rPr>
              <a:pPr defTabSz="990752">
                <a:defRPr/>
              </a:pPr>
              <a:t>26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91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순서로</a:t>
            </a:r>
            <a:r>
              <a:rPr lang="en-US" altLang="ko-KR" dirty="0"/>
              <a:t>, </a:t>
            </a:r>
            <a:r>
              <a:rPr lang="ko-KR" altLang="en-US" dirty="0"/>
              <a:t>향후 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825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는 모델 개선에 집중할 것이고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모델 및 </a:t>
            </a:r>
            <a:r>
              <a:rPr lang="ko-KR" altLang="en-US" dirty="0" err="1"/>
              <a:t>프론트엔드와</a:t>
            </a:r>
            <a:r>
              <a:rPr lang="ko-KR" altLang="en-US" dirty="0"/>
              <a:t> 조율하며 </a:t>
            </a:r>
            <a:r>
              <a:rPr lang="en-US" altLang="ko-KR" dirty="0"/>
              <a:t>API</a:t>
            </a:r>
            <a:r>
              <a:rPr lang="ko-KR" altLang="en-US" dirty="0"/>
              <a:t>를 구성할 것이고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설계에 맞게 기능을 구현하는 데 집중할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303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고혈압 예방 및 관리 어플리케이션 </a:t>
            </a:r>
            <a:r>
              <a:rPr lang="en-US" altLang="ko-KR" dirty="0"/>
              <a:t>2</a:t>
            </a:r>
            <a:r>
              <a:rPr lang="ko-KR" altLang="en-US" dirty="0"/>
              <a:t>차 중간발표를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18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순서로</a:t>
            </a:r>
            <a:r>
              <a:rPr lang="en-US" altLang="ko-KR" dirty="0"/>
              <a:t>, </a:t>
            </a:r>
            <a:r>
              <a:rPr lang="ko-KR" altLang="en-US" dirty="0"/>
              <a:t>수행 배경 및 목표입니다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52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고혈압은 전 세계적으로 수백만 명이 겪는 만성 질환입니다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조기 발견과 지속적 관리가 중요하지만</a:t>
            </a:r>
            <a:r>
              <a:rPr lang="en-US" altLang="ko-KR" dirty="0"/>
              <a:t>,</a:t>
            </a:r>
            <a:r>
              <a:rPr lang="ko-KR" altLang="en-US" dirty="0"/>
              <a:t> 고혈압 상태를 모니터링하고 관리하는 것은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위해서</a:t>
            </a:r>
            <a:r>
              <a:rPr lang="en-US" altLang="ko-KR" dirty="0"/>
              <a:t> </a:t>
            </a:r>
            <a:r>
              <a:rPr lang="ko-KR" altLang="en-US" dirty="0"/>
              <a:t>고혈압 위험도를 평가해주고</a:t>
            </a:r>
            <a:r>
              <a:rPr lang="en-US" altLang="ko-KR" dirty="0"/>
              <a:t>, </a:t>
            </a:r>
            <a:r>
              <a:rPr lang="ko-KR" altLang="en-US" dirty="0"/>
              <a:t>건강 정보 대시보드를 제공하고</a:t>
            </a:r>
            <a:r>
              <a:rPr lang="en-US" altLang="ko-KR" dirty="0"/>
              <a:t>, </a:t>
            </a:r>
            <a:r>
              <a:rPr lang="ko-KR" altLang="en-US" dirty="0"/>
              <a:t>맞춤형 건강 관리 조언을 제공하는 서비스를 만들고자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32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ko-KR" altLang="en-US" dirty="0"/>
              <a:t>두 번째 순서로</a:t>
            </a:r>
            <a:r>
              <a:rPr lang="en-US" altLang="ko-KR" dirty="0"/>
              <a:t>, </a:t>
            </a:r>
            <a:r>
              <a:rPr lang="ko-KR" altLang="en-US" dirty="0"/>
              <a:t>시스템 전체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93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전체 구조는 이전 발표와 달라진 부분은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회원정보는 서버를 통해 데이터베이스에서 관리되고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사용자가 입력한 정보와 </a:t>
            </a:r>
            <a:r>
              <a:rPr lang="en-US" altLang="ko-KR" dirty="0"/>
              <a:t>Health Connect API</a:t>
            </a:r>
            <a:r>
              <a:rPr lang="ko-KR" altLang="en-US" dirty="0"/>
              <a:t>를 통해 가져온 건강 정보를 서버로 보내</a:t>
            </a:r>
            <a:br>
              <a:rPr lang="en-US" altLang="ko-KR" dirty="0"/>
            </a:br>
            <a:r>
              <a:rPr lang="ko-KR" altLang="en-US" dirty="0"/>
              <a:t>저희가 만드는 </a:t>
            </a:r>
            <a:r>
              <a:rPr lang="en-US" altLang="ko-KR" dirty="0"/>
              <a:t>AI </a:t>
            </a:r>
            <a:r>
              <a:rPr lang="ko-KR" altLang="en-US" dirty="0"/>
              <a:t>모델로 고혈압 위험도를 평가하여 사용자에게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15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ko-KR" altLang="en-US" dirty="0"/>
              <a:t>세 번째 순서로</a:t>
            </a:r>
            <a:r>
              <a:rPr lang="en-US" altLang="ko-KR" dirty="0"/>
              <a:t>, </a:t>
            </a:r>
            <a:r>
              <a:rPr lang="ko-KR" altLang="en-US" dirty="0"/>
              <a:t>시스템 요구분석 및 정의입니다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45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이번에도 역시 이전 발표와 달라진 부분은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21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usecase</a:t>
            </a:r>
            <a:r>
              <a:rPr lang="en-US" altLang="ko-KR" dirty="0"/>
              <a:t> </a:t>
            </a:r>
            <a:r>
              <a:rPr lang="ko-KR" altLang="en-US" dirty="0"/>
              <a:t>다이어그램만 간단하게 설명해 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왼쪽 부분은 회원 정보와 관련된 부분이고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핵심적인 기능은 우측 하단의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건강 데이터 대시보드 확인</a:t>
            </a:r>
            <a:r>
              <a:rPr lang="en-US" altLang="ko-KR" dirty="0"/>
              <a:t>, </a:t>
            </a:r>
            <a:r>
              <a:rPr lang="ko-KR" altLang="en-US" dirty="0"/>
              <a:t>고혈압 여부 평가 및 예측 확인</a:t>
            </a:r>
            <a:r>
              <a:rPr lang="en-US" altLang="ko-KR" dirty="0"/>
              <a:t>, </a:t>
            </a:r>
            <a:r>
              <a:rPr lang="ko-KR" altLang="en-US" dirty="0"/>
              <a:t>맞춤형 건강 개선 조언 확인입니다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2C31-7BFE-487E-88A3-FAA167FFD51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29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4.xml"/><Relationship Id="rId18" Type="http://schemas.openxmlformats.org/officeDocument/2006/relationships/image" Target="../media/image23.png"/><Relationship Id="rId3" Type="http://schemas.openxmlformats.org/officeDocument/2006/relationships/hyperlink" Target="https://www.jiisonline.org/files/DLA/20171016214204_JIIS_23_1_5(2016-047).pdf?PHPSESSID=039313b0723e169a7164eb0416f16b72" TargetMode="External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20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ustomXml" Target="../ink/ink3.xml"/><Relationship Id="rId5" Type="http://schemas.openxmlformats.org/officeDocument/2006/relationships/image" Target="../media/image16.jpg"/><Relationship Id="rId15" Type="http://schemas.openxmlformats.org/officeDocument/2006/relationships/customXml" Target="../ink/ink5.xml"/><Relationship Id="rId10" Type="http://schemas.openxmlformats.org/officeDocument/2006/relationships/image" Target="../media/image19.png"/><Relationship Id="rId19" Type="http://schemas.openxmlformats.org/officeDocument/2006/relationships/customXml" Target="../ink/ink7.xml"/><Relationship Id="rId4" Type="http://schemas.openxmlformats.org/officeDocument/2006/relationships/image" Target="../media/image15.png"/><Relationship Id="rId9" Type="http://schemas.openxmlformats.org/officeDocument/2006/relationships/customXml" Target="../ink/ink2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jiisonline.org/files/DLA/20171016214204_JIIS_23_1_5(2016-047).pdf?PHPSESSID=039313b0723e169a7164eb0416f16b72" TargetMode="Externa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5" Type="http://schemas.openxmlformats.org/officeDocument/2006/relationships/image" Target="../media/image48.png"/><Relationship Id="rId4" Type="http://schemas.openxmlformats.org/officeDocument/2006/relationships/customXml" Target="../ink/ink11.xm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4031708" y="3390050"/>
            <a:ext cx="4128584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kern="100" spc="6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종합설계프로젝트</a:t>
            </a:r>
            <a:r>
              <a:rPr lang="en-US" altLang="ko-KR" sz="1400" kern="100" spc="6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2  2</a:t>
            </a:r>
            <a:r>
              <a:rPr lang="ko-KR" altLang="en-US" sz="1400" kern="100" spc="6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중간발표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5366205" y="5372724"/>
            <a:ext cx="6063614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김혁민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안성진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전민재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정지후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최혜성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90144F-4E56-4F56-C687-EA09BB8F9518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EA17BF-6C49-E118-6B3B-543BD3E056EB}"/>
              </a:ext>
            </a:extLst>
          </p:cNvPr>
          <p:cNvSpPr/>
          <p:nvPr/>
        </p:nvSpPr>
        <p:spPr>
          <a:xfrm>
            <a:off x="1933641" y="2693960"/>
            <a:ext cx="832471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고혈압 예방 및 관리 어플리케이션 </a:t>
            </a:r>
            <a:endParaRPr lang="ko-KR" altLang="en-US" sz="40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617F3C-C631-EB4E-CC49-37068D79FB10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107051" y="2693960"/>
            <a:ext cx="797789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시스템 </a:t>
            </a:r>
            <a:r>
              <a:rPr lang="ko-KR" altLang="en-US" sz="40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다이어그램</a:t>
            </a:r>
            <a:endParaRPr kumimoji="0" lang="ko-KR" altLang="en-US" sz="4000" b="0" i="0" u="none" strike="noStrike" kern="100" cap="none" spc="30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04</a:t>
            </a:r>
            <a:endParaRPr kumimoji="0" lang="ko-KR" altLang="en-US" sz="2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47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Class Diagram</a:t>
            </a:r>
            <a:endParaRPr kumimoji="0" lang="ko-KR" altLang="en-US" sz="2800" b="0" i="0" u="none" strike="noStrike" kern="100" cap="none" spc="30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5" name="그림 4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17A0E63C-FB44-FE0E-F3A0-ACDDB986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34" y="159700"/>
            <a:ext cx="6052974" cy="65385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04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19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D65A2735-E31E-738E-D39C-C2458F2C2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46" y="1084307"/>
            <a:ext cx="8752305" cy="541238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1061204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Sequence Diagram 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건강 데이터 불러오기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1EBB63-85B2-20A1-1410-8E31DF44D777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B8BFF-36B8-971F-D1AB-2A40FE46C3A3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04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80224D-7FF5-FE64-0811-8076FD7F2B9A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450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0" y="176048"/>
            <a:ext cx="11363359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Sequence Diagram 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건강 정보 대시보드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D09F08-5569-B835-9C11-BE12DEF4FC31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544720-41FB-1C41-6CE7-B926F7D510A9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04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17F41B-5793-63C1-DFC9-8B6C25C6B968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6" name="그림 5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EDC73F30-F4C5-586B-31C0-88BD70646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31" y="1119793"/>
            <a:ext cx="8872537" cy="54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0" y="176048"/>
            <a:ext cx="11693560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Sequence Diagram 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고혈압 평가 및 예측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건강 개선 조언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D09F08-5569-B835-9C11-BE12DEF4FC31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544720-41FB-1C41-6CE7-B926F7D510A9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04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D17F41B-5793-63C1-DFC9-8B6C25C6B968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7" name="그림 6" descr="텍스트, 도표, 스크린샷, 평행이(가) 표시된 사진&#10;&#10;자동 생성된 설명">
            <a:extLst>
              <a:ext uri="{FF2B5EF4-FFF2-40B4-BE49-F238E27FC236}">
                <a16:creationId xmlns:a16="http://schemas.microsoft.com/office/drawing/2014/main" id="{58D14512-3048-4528-BF60-729499B9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60" y="933450"/>
            <a:ext cx="8902679" cy="56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107051" y="2693960"/>
            <a:ext cx="797789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 및 이슈사항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05</a:t>
            </a:r>
            <a:endParaRPr kumimoji="0" lang="ko-KR" altLang="en-US" sz="2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2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깊은 층의 레이어를 만들기 위해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국민건강영양조사 데이터셋 추가 수집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     (2005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년 제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기 이후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총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57923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개의 데이터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805DEC-3717-4476-C44A-90003BB2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2" y="2063349"/>
            <a:ext cx="5435600" cy="29648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A299AE-74FB-23B5-2BFE-E068D120278C}"/>
              </a:ext>
            </a:extLst>
          </p:cNvPr>
          <p:cNvSpPr/>
          <p:nvPr/>
        </p:nvSpPr>
        <p:spPr>
          <a:xfrm>
            <a:off x="1915392" y="5275871"/>
            <a:ext cx="246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수집한 데이터셋 가공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246AB8-81EF-3533-B30D-2D18C876070C}"/>
              </a:ext>
            </a:extLst>
          </p:cNvPr>
          <p:cNvSpPr/>
          <p:nvPr/>
        </p:nvSpPr>
        <p:spPr>
          <a:xfrm>
            <a:off x="7724759" y="5275871"/>
            <a:ext cx="246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가공된 데이터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, 스크린샷, 폰트, 블랙이(가) 표시된 사진&#10;&#10;자동 생성된 설명">
            <a:extLst>
              <a:ext uri="{FF2B5EF4-FFF2-40B4-BE49-F238E27FC236}">
                <a16:creationId xmlns:a16="http://schemas.microsoft.com/office/drawing/2014/main" id="{10CBF650-384C-92E9-0CDF-EF7556939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09" y="2449830"/>
            <a:ext cx="5067300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이슈사항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637BA5-EB0F-A4F8-EFFA-3140DE77B14D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그러나 기존에 사용하던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DNN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모델로는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0.75 ~ 0.77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정확도를 보임 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2219CE4-96D4-A5EC-D6D7-DBFD483DC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47"/>
          <a:stretch/>
        </p:blipFill>
        <p:spPr>
          <a:xfrm>
            <a:off x="1048398" y="2208131"/>
            <a:ext cx="4448314" cy="13085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ED6AE42-F874-DAFF-BA27-82305F526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94"/>
          <a:stretch/>
        </p:blipFill>
        <p:spPr>
          <a:xfrm>
            <a:off x="6357892" y="1514467"/>
            <a:ext cx="4400550" cy="128567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DF0F04-412B-87A2-FA7D-048D8011A073}"/>
              </a:ext>
            </a:extLst>
          </p:cNvPr>
          <p:cNvSpPr/>
          <p:nvPr/>
        </p:nvSpPr>
        <p:spPr>
          <a:xfrm>
            <a:off x="7326267" y="2800138"/>
            <a:ext cx="246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활성화 함수 변화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843B4BE-8099-B3EE-FAEC-C18E3C411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540"/>
          <a:stretch/>
        </p:blipFill>
        <p:spPr>
          <a:xfrm>
            <a:off x="6310128" y="3303885"/>
            <a:ext cx="4448314" cy="129536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50647-2C9D-A0B4-A06C-7597952E0BEB}"/>
              </a:ext>
            </a:extLst>
          </p:cNvPr>
          <p:cNvSpPr/>
          <p:nvPr/>
        </p:nvSpPr>
        <p:spPr>
          <a:xfrm>
            <a:off x="6837681" y="4599253"/>
            <a:ext cx="339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미니배치 크기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은닉층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 증가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459E735-CDF7-01D4-7EB7-8D04BC9712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754"/>
          <a:stretch/>
        </p:blipFill>
        <p:spPr>
          <a:xfrm>
            <a:off x="6357892" y="5103000"/>
            <a:ext cx="4400574" cy="128567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78AF5F-6344-E22E-488B-781BF0841705}"/>
              </a:ext>
            </a:extLst>
          </p:cNvPr>
          <p:cNvSpPr/>
          <p:nvPr/>
        </p:nvSpPr>
        <p:spPr>
          <a:xfrm>
            <a:off x="7304236" y="6388751"/>
            <a:ext cx="246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에폭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 증가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332EFB5-4DFA-61BB-A680-1889474F8A82}"/>
              </a:ext>
            </a:extLst>
          </p:cNvPr>
          <p:cNvGrpSpPr/>
          <p:nvPr/>
        </p:nvGrpSpPr>
        <p:grpSpPr>
          <a:xfrm>
            <a:off x="2635583" y="3675247"/>
            <a:ext cx="1084809" cy="128806"/>
            <a:chOff x="9544050" y="2338934"/>
            <a:chExt cx="1568450" cy="186231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0F82F2B-90F1-9367-DA0B-E13CB8C80970}"/>
                </a:ext>
              </a:extLst>
            </p:cNvPr>
            <p:cNvCxnSpPr/>
            <p:nvPr/>
          </p:nvCxnSpPr>
          <p:spPr>
            <a:xfrm>
              <a:off x="9544050" y="2432050"/>
              <a:ext cx="1568450" cy="0"/>
            </a:xfrm>
            <a:prstGeom prst="line">
              <a:avLst/>
            </a:prstGeom>
            <a:ln w="28575">
              <a:solidFill>
                <a:schemeClr val="accent2"/>
              </a:solidFill>
              <a:headEnd w="sm" len="sm"/>
              <a:tailEnd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742CC6A-1C18-60A3-BA7E-76E13A31B528}"/>
                </a:ext>
              </a:extLst>
            </p:cNvPr>
            <p:cNvSpPr/>
            <p:nvPr/>
          </p:nvSpPr>
          <p:spPr>
            <a:xfrm>
              <a:off x="10235158" y="2338934"/>
              <a:ext cx="186231" cy="186231"/>
            </a:xfrm>
            <a:prstGeom prst="ellipse">
              <a:avLst/>
            </a:prstGeom>
            <a:solidFill>
              <a:schemeClr val="accent2"/>
            </a:solidFill>
            <a:ln w="3175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500" kern="100" spc="-8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ED7AB35-5DEA-CE85-E9B4-92A4289FC9D8}"/>
              </a:ext>
            </a:extLst>
          </p:cNvPr>
          <p:cNvSpPr/>
          <p:nvPr/>
        </p:nvSpPr>
        <p:spPr>
          <a:xfrm>
            <a:off x="3640536" y="3578068"/>
            <a:ext cx="19754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validation accuracy</a:t>
            </a:r>
            <a:endParaRPr kumimoji="0" lang="en-US" altLang="ko-KR" sz="15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0D90A5-A9E3-200D-F7E0-5F4C644D9F5B}"/>
              </a:ext>
            </a:extLst>
          </p:cNvPr>
          <p:cNvSpPr/>
          <p:nvPr/>
        </p:nvSpPr>
        <p:spPr>
          <a:xfrm>
            <a:off x="837557" y="4689094"/>
            <a:ext cx="48096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원인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고혈압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환자군과 대조군의 생활 패턴이</a:t>
            </a:r>
            <a:endParaRPr lang="en-US" altLang="ko-KR" sz="20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확연하게 차이가 나지는 않음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6977C3-2752-13C1-DC0F-5D79E63D95F8}"/>
              </a:ext>
            </a:extLst>
          </p:cNvPr>
          <p:cNvSpPr/>
          <p:nvPr/>
        </p:nvSpPr>
        <p:spPr>
          <a:xfrm>
            <a:off x="562581" y="2025850"/>
            <a:ext cx="750116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0.80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0.75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4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0.70</a:t>
            </a:r>
          </a:p>
        </p:txBody>
      </p:sp>
    </p:spTree>
    <p:extLst>
      <p:ext uri="{BB962C8B-B14F-4D97-AF65-F5344CB8AC3E}">
        <p14:creationId xmlns:p14="http://schemas.microsoft.com/office/powerpoint/2010/main" val="4082703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637BA5-EB0F-A4F8-EFFA-3140DE77B14D}"/>
              </a:ext>
            </a:extLst>
          </p:cNvPr>
          <p:cNvSpPr/>
          <p:nvPr/>
        </p:nvSpPr>
        <p:spPr>
          <a:xfrm>
            <a:off x="445077" y="1178566"/>
            <a:ext cx="10903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논문을 바탕으로 모델 구성 및 성능 평가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en-US" altLang="ko-KR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‘</a:t>
            </a:r>
            <a:r>
              <a:rPr lang="ko-KR" altLang="en-US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이진 분류문제에서의 딥러닝 알고리즘의 활용 가능성 평가</a:t>
            </a:r>
            <a:r>
              <a:rPr lang="en-US" altLang="ko-KR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584B1-076E-E596-EFBC-49368F620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92" y="2795662"/>
            <a:ext cx="3833072" cy="3644437"/>
          </a:xfrm>
          <a:prstGeom prst="rect">
            <a:avLst/>
          </a:prstGeom>
        </p:spPr>
      </p:pic>
      <p:pic>
        <p:nvPicPr>
          <p:cNvPr id="7" name="그림 6" descr="그래프, 라인, 텍스트, 번호이(가) 표시된 사진&#10;&#10;자동 생성된 설명">
            <a:extLst>
              <a:ext uri="{FF2B5EF4-FFF2-40B4-BE49-F238E27FC236}">
                <a16:creationId xmlns:a16="http://schemas.microsoft.com/office/drawing/2014/main" id="{8FCC5134-D108-219D-CB4F-613B2E4CF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05074"/>
            <a:ext cx="4774115" cy="29055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B16AD5B-B9C0-90C7-9B24-697F90C84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89" y="1626845"/>
            <a:ext cx="8401482" cy="711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9B8FACDB-ED4F-B9C8-479F-C1810DC53EE2}"/>
                  </a:ext>
                </a:extLst>
              </p14:cNvPr>
              <p14:cNvContentPartPr/>
              <p14:nvPr/>
            </p14:nvContentPartPr>
            <p14:xfrm>
              <a:off x="2382440" y="1960560"/>
              <a:ext cx="6849000" cy="309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9B8FACDB-ED4F-B9C8-479F-C1810DC53E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8800" y="1852920"/>
                <a:ext cx="69566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B4001EFB-16C7-F512-AD27-EFB86B2DB232}"/>
                  </a:ext>
                </a:extLst>
              </p14:cNvPr>
              <p14:cNvContentPartPr/>
              <p14:nvPr/>
            </p14:nvContentPartPr>
            <p14:xfrm>
              <a:off x="960080" y="2209320"/>
              <a:ext cx="488160" cy="262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B4001EFB-16C7-F512-AD27-EFB86B2DB2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6080" y="2101680"/>
                <a:ext cx="595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37A79BB-DC51-62C4-E514-39CAAB514027}"/>
                  </a:ext>
                </a:extLst>
              </p14:cNvPr>
              <p14:cNvContentPartPr/>
              <p14:nvPr/>
            </p14:nvContentPartPr>
            <p14:xfrm>
              <a:off x="1676120" y="5364240"/>
              <a:ext cx="292680" cy="57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37A79BB-DC51-62C4-E514-39CAAB5140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2480" y="5256240"/>
                <a:ext cx="400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5999A9E3-3188-4F83-0DDC-F7300F239762}"/>
                  </a:ext>
                </a:extLst>
              </p14:cNvPr>
              <p14:cNvContentPartPr/>
              <p14:nvPr/>
            </p14:nvContentPartPr>
            <p14:xfrm>
              <a:off x="2412680" y="5902800"/>
              <a:ext cx="128520" cy="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5999A9E3-3188-4F83-0DDC-F7300F2397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9040" y="5794800"/>
                <a:ext cx="236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F1326FB1-6EB0-5D1D-9D78-137B6744F419}"/>
                  </a:ext>
                </a:extLst>
              </p14:cNvPr>
              <p14:cNvContentPartPr/>
              <p14:nvPr/>
            </p14:nvContentPartPr>
            <p14:xfrm>
              <a:off x="3220520" y="5826480"/>
              <a:ext cx="150120" cy="36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F1326FB1-6EB0-5D1D-9D78-137B6744F4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6880" y="5718480"/>
                <a:ext cx="25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F74DDD7-31A8-7851-8EED-D80D6EAA4EB0}"/>
                  </a:ext>
                </a:extLst>
              </p14:cNvPr>
              <p14:cNvContentPartPr/>
              <p14:nvPr/>
            </p14:nvContentPartPr>
            <p14:xfrm>
              <a:off x="4119800" y="5547120"/>
              <a:ext cx="165960" cy="57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F74DDD7-31A8-7851-8EED-D80D6EAA4E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65800" y="5439120"/>
                <a:ext cx="2736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62F7ED8A-C595-8498-6CF4-51A06B0E7437}"/>
                  </a:ext>
                </a:extLst>
              </p14:cNvPr>
              <p14:cNvContentPartPr/>
              <p14:nvPr/>
            </p14:nvContentPartPr>
            <p14:xfrm>
              <a:off x="4754840" y="5805600"/>
              <a:ext cx="414720" cy="1188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62F7ED8A-C595-8498-6CF4-51A06B0E74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0840" y="5697600"/>
                <a:ext cx="522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BFD3562E-3BB9-A5AE-E48F-7CD6D4FA75F4}"/>
                  </a:ext>
                </a:extLst>
              </p14:cNvPr>
              <p14:cNvContentPartPr/>
              <p14:nvPr/>
            </p14:nvContentPartPr>
            <p14:xfrm>
              <a:off x="9509720" y="3794640"/>
              <a:ext cx="200520" cy="2088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BFD3562E-3BB9-A5AE-E48F-7CD6D4FA75F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55720" y="3686640"/>
                <a:ext cx="3081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62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AI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모델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해결방안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637BA5-EB0F-A4F8-EFFA-3140DE77B14D}"/>
              </a:ext>
            </a:extLst>
          </p:cNvPr>
          <p:cNvSpPr/>
          <p:nvPr/>
        </p:nvSpPr>
        <p:spPr>
          <a:xfrm>
            <a:off x="445077" y="1178566"/>
            <a:ext cx="10903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논문을 바탕으로 모델 구성 및 성능 평가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/ </a:t>
            </a:r>
            <a:r>
              <a:rPr lang="en-US" altLang="ko-KR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‘</a:t>
            </a:r>
            <a:r>
              <a:rPr lang="ko-KR" altLang="en-US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rgbClr val="0563C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이진 분류문제에서의 딥러닝 알고리즘의 활용 가능성 평가</a:t>
            </a:r>
            <a:r>
              <a:rPr lang="en-US" altLang="ko-KR" sz="16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B16AD5B-B9C0-90C7-9B24-697F90C8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89" y="1626845"/>
            <a:ext cx="8401482" cy="711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DC210-9C3C-392E-3D66-8941454B0926}"/>
              </a:ext>
            </a:extLst>
          </p:cNvPr>
          <p:cNvSpPr txBox="1"/>
          <p:nvPr/>
        </p:nvSpPr>
        <p:spPr>
          <a:xfrm>
            <a:off x="1439210" y="2700500"/>
            <a:ext cx="6096000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CNN </a:t>
            </a:r>
            <a:r>
              <a:rPr kumimoji="0" lang="ko-KR" altLang="en-US" sz="18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알고리즘을 이용한 모델 구성 시도 중</a:t>
            </a:r>
            <a:endParaRPr lang="en-US" altLang="ko-KR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B9D49CA0-459F-C238-A5EC-69D529ABBF5D}"/>
                  </a:ext>
                </a:extLst>
              </p14:cNvPr>
              <p14:cNvContentPartPr/>
              <p14:nvPr/>
            </p14:nvContentPartPr>
            <p14:xfrm>
              <a:off x="2679450" y="1706290"/>
              <a:ext cx="6542280" cy="4644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B9D49CA0-459F-C238-A5EC-69D529ABB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5450" y="1598650"/>
                <a:ext cx="66499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960B67-2FFE-73F2-6A47-CD3B937EB025}"/>
                  </a:ext>
                </a:extLst>
              </p14:cNvPr>
              <p14:cNvContentPartPr/>
              <p14:nvPr/>
            </p14:nvContentPartPr>
            <p14:xfrm>
              <a:off x="907890" y="1955770"/>
              <a:ext cx="935640" cy="417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960B67-2FFE-73F2-6A47-CD3B937EB0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3890" y="1847770"/>
                <a:ext cx="10432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01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834502" y="1433784"/>
            <a:ext cx="2423791" cy="3990432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전체 구조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요구분석 및 정의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 다이어그램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진행상황 및 이슈사항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향후일정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639308" y="63663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중간발표</a:t>
            </a: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백엔드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고혈압 예측 모델을 구동하기 위한 환경 구축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AEFA10-FAE9-0ED1-ACAB-A67C0919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2" y="1028842"/>
            <a:ext cx="5886450" cy="4762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29469E-0DA1-286E-286B-437501ED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78" y="2202150"/>
            <a:ext cx="5109067" cy="28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8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백엔드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고혈압 평가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29469E-0DA1-286E-286B-437501ED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8" y="2202150"/>
            <a:ext cx="5109067" cy="28538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5A52B8-1FEF-8338-6D4D-42CD6ABD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52603"/>
            <a:ext cx="5643789" cy="19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8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엔드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혈압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심박수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수면시간 엔티티 및 </a:t>
            </a:r>
            <a:r>
              <a:rPr lang="ko-KR" altLang="en-US" sz="2000" kern="100" spc="-7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레포지토리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C1BD2-7194-CB59-EAE7-D3599DF17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31"/>
          <a:stretch/>
        </p:blipFill>
        <p:spPr>
          <a:xfrm>
            <a:off x="441212" y="1833032"/>
            <a:ext cx="6794849" cy="2487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08DEE8-E2BE-AC36-3AF0-E6D08CFCE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84"/>
          <a:stretch/>
        </p:blipFill>
        <p:spPr>
          <a:xfrm>
            <a:off x="441212" y="2170389"/>
            <a:ext cx="3772094" cy="2487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5036DB-4A53-0CC4-45D2-EB95FDDED8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784"/>
          <a:stretch/>
        </p:blipFill>
        <p:spPr>
          <a:xfrm>
            <a:off x="441212" y="2507744"/>
            <a:ext cx="4845299" cy="2487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D97AD97-EF33-06BF-5679-4FC172BC9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12" y="3042722"/>
            <a:ext cx="9071737" cy="19798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874F31-3AEA-3FBB-A607-2245ECD50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61" y="3304236"/>
            <a:ext cx="9716628" cy="2866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C4E3B5-B263-4F0B-CDE8-5131A8C93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024" y="3525668"/>
            <a:ext cx="9501365" cy="23186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4096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엔드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저장된 건강 데이터로부터 차트 생성 및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도출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4" name="그림 2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C953473-D6AA-A271-FE5D-7BA9AD726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/>
          <a:stretch/>
        </p:blipFill>
        <p:spPr>
          <a:xfrm>
            <a:off x="6047721" y="872138"/>
            <a:ext cx="2546928" cy="5041697"/>
          </a:xfrm>
          <a:prstGeom prst="rect">
            <a:avLst/>
          </a:prstGeom>
        </p:spPr>
      </p:pic>
      <p:pic>
        <p:nvPicPr>
          <p:cNvPr id="26" name="그림 25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6A8E2166-3E42-1228-5A1A-42FE5819F6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4"/>
          <a:stretch/>
        </p:blipFill>
        <p:spPr>
          <a:xfrm>
            <a:off x="8971803" y="872138"/>
            <a:ext cx="2546928" cy="5041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225C55-EEF4-F82D-54B3-F6ABDA4E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69" y="1731377"/>
            <a:ext cx="4756974" cy="46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프론트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엔드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00" cap="none" spc="-70" normalizeH="0" baseline="0" noProof="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SharedPreference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 키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몸무게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성별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흡연 여부 등 저장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1DCFAC3-5027-50B8-4B7B-384835C8E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729"/>
          <a:stretch/>
        </p:blipFill>
        <p:spPr>
          <a:xfrm>
            <a:off x="244441" y="2067688"/>
            <a:ext cx="5095422" cy="344570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B23852-B140-99F6-1959-3AC81E1A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63" y="1882269"/>
            <a:ext cx="6293173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프론트엔드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진행상황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시작화면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로그인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회원가입 </a:t>
            </a: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UI</a:t>
            </a:r>
          </a:p>
        </p:txBody>
      </p:sp>
      <p:pic>
        <p:nvPicPr>
          <p:cNvPr id="5" name="그림 4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7ABD2B94-E4BF-EE7E-A84E-39298571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62" y="1663187"/>
            <a:ext cx="2222834" cy="469265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08A578F-8F6B-2611-9479-AD49D5F3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83" y="1663187"/>
            <a:ext cx="2222834" cy="469265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39047E-5338-9EA5-52D9-272454169F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04" y="1663187"/>
            <a:ext cx="2222834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0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프론트엔드 </a:t>
            </a: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/ </a:t>
            </a: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이슈사항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05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37F91-6F79-242A-7DAD-F44CFB7B0EF8}"/>
              </a:ext>
            </a:extLst>
          </p:cNvPr>
          <p:cNvSpPr/>
          <p:nvPr/>
        </p:nvSpPr>
        <p:spPr>
          <a:xfrm>
            <a:off x="445078" y="1066658"/>
            <a:ext cx="8819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Health Connect :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</a:t>
            </a:r>
            <a:r>
              <a:rPr lang="en-US" altLang="ko-KR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9.0 </a:t>
            </a:r>
            <a:r>
              <a:rPr lang="ko-KR" altLang="en-US" sz="2000" kern="100" spc="-7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 미지원</a:t>
            </a:r>
            <a:endParaRPr kumimoji="0" lang="en-US" altLang="ko-KR" sz="20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050" name="Picture 2" descr="Votre première appli intégrée à Santé Connect">
            <a:extLst>
              <a:ext uri="{FF2B5EF4-FFF2-40B4-BE49-F238E27FC236}">
                <a16:creationId xmlns:a16="http://schemas.microsoft.com/office/drawing/2014/main" id="{12AD36CF-30DF-CBC1-415C-676E393C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51" y="2705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10 Best Custom ROMs for Xiaomi Mi A1 in the Market Today">
            <a:extLst>
              <a:ext uri="{FF2B5EF4-FFF2-40B4-BE49-F238E27FC236}">
                <a16:creationId xmlns:a16="http://schemas.microsoft.com/office/drawing/2014/main" id="{60353646-CDCA-F344-5466-076956F3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850" y="2602944"/>
            <a:ext cx="1465535" cy="203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1F57A4-9E1D-E5C8-C8D7-8164AC16D3BA}"/>
              </a:ext>
            </a:extLst>
          </p:cNvPr>
          <p:cNvSpPr/>
          <p:nvPr/>
        </p:nvSpPr>
        <p:spPr>
          <a:xfrm>
            <a:off x="6220013" y="4630262"/>
            <a:ext cx="339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 P (9.0, API 28)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EA6F17-19BB-6154-348A-649EA422757F}"/>
              </a:ext>
            </a:extLst>
          </p:cNvPr>
          <p:cNvSpPr/>
          <p:nvPr/>
        </p:nvSpPr>
        <p:spPr>
          <a:xfrm>
            <a:off x="2397147" y="4533900"/>
            <a:ext cx="339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Google Health Connect</a:t>
            </a:r>
          </a:p>
        </p:txBody>
      </p:sp>
    </p:spTree>
    <p:extLst>
      <p:ext uri="{BB962C8B-B14F-4D97-AF65-F5344CB8AC3E}">
        <p14:creationId xmlns:p14="http://schemas.microsoft.com/office/powerpoint/2010/main" val="349333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107051" y="2693960"/>
            <a:ext cx="797789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향후일정</a:t>
            </a:r>
            <a:endParaRPr kumimoji="0" lang="ko-KR" altLang="en-US" sz="4000" b="0" i="0" u="none" strike="noStrike" kern="100" cap="none" spc="30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06</a:t>
            </a:r>
            <a:endParaRPr kumimoji="0" lang="ko-KR" altLang="en-US" sz="2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4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Gantt Chart</a:t>
            </a:r>
            <a:endParaRPr kumimoji="0" lang="ko-KR" altLang="en-US" sz="2800" b="0" i="0" u="none" strike="noStrike" kern="100" cap="none" spc="30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66FBC5-2D4D-56B7-7423-FE9D58F0A17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04F0AB-66D9-FE06-1DC3-AC8C100674B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00" cap="none" spc="-70" normalizeH="0" baseline="0" noProof="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스퀘어 ExtraBold"/>
                  <a:ea typeface="나눔스퀘어 ExtraBold"/>
                  <a:cs typeface="+mn-cs"/>
                </a:rPr>
                <a:t>06</a:t>
              </a:r>
              <a:endParaRPr kumimoji="0" lang="en-US" altLang="ko-KR" sz="1800" b="0" i="0" u="none" strike="noStrike" kern="100" cap="none" spc="-7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98D9BC-787E-7C16-8E72-7D14D07B729C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6AB970C-6270-9D45-F407-62C78FAA7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6" b="92302"/>
          <a:stretch/>
        </p:blipFill>
        <p:spPr>
          <a:xfrm>
            <a:off x="1026689" y="872138"/>
            <a:ext cx="8486647" cy="3631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C96B72-6DC3-D67F-4689-1F45A4C38C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70" b="11"/>
          <a:stretch/>
        </p:blipFill>
        <p:spPr>
          <a:xfrm>
            <a:off x="1026688" y="1205490"/>
            <a:ext cx="8486650" cy="5273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67C9C829-6557-1DF8-5856-2094F4ACEBF0}"/>
                  </a:ext>
                </a:extLst>
              </p14:cNvPr>
              <p14:cNvContentPartPr/>
              <p14:nvPr/>
            </p14:nvContentPartPr>
            <p14:xfrm>
              <a:off x="1666040" y="3271160"/>
              <a:ext cx="681840" cy="31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67C9C829-6557-1DF8-5856-2094F4ACEB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400" y="3163520"/>
                <a:ext cx="7894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833C821-BE0F-1567-76C9-444454EF0D95}"/>
                  </a:ext>
                </a:extLst>
              </p14:cNvPr>
              <p14:cNvContentPartPr/>
              <p14:nvPr/>
            </p14:nvContentPartPr>
            <p14:xfrm>
              <a:off x="1686200" y="2042120"/>
              <a:ext cx="493920" cy="10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833C821-BE0F-1567-76C9-444454EF0D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2560" y="1934120"/>
                <a:ext cx="601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D7E1AC3-DF62-247E-E7E4-E85E15C8AC4B}"/>
                  </a:ext>
                </a:extLst>
              </p14:cNvPr>
              <p14:cNvContentPartPr/>
              <p14:nvPr/>
            </p14:nvContentPartPr>
            <p14:xfrm>
              <a:off x="1726880" y="4514600"/>
              <a:ext cx="822600" cy="205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D7E1AC3-DF62-247E-E7E4-E85E15C8AC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3240" y="4406600"/>
                <a:ext cx="93024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5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805809" y="2983325"/>
            <a:ext cx="356616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774108" y="3772392"/>
            <a:ext cx="10643784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3FCABA-EF65-D575-70B5-A5BF686BE9BE}"/>
              </a:ext>
            </a:extLst>
          </p:cNvPr>
          <p:cNvSpPr txBox="1"/>
          <p:nvPr/>
        </p:nvSpPr>
        <p:spPr>
          <a:xfrm>
            <a:off x="5417778" y="2470803"/>
            <a:ext cx="6063614" cy="125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고혈압 예방 및 관리 어플리케이션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종합설계프로젝트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김혁민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안성진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전민재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정지후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최혜성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807029" y="2251982"/>
            <a:ext cx="135484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고혈압</a:t>
            </a: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5DEEE8-504D-F810-9718-F2583DA6194C}"/>
              </a:ext>
            </a:extLst>
          </p:cNvPr>
          <p:cNvSpPr/>
          <p:nvPr/>
        </p:nvSpPr>
        <p:spPr>
          <a:xfrm>
            <a:off x="743529" y="3021843"/>
            <a:ext cx="46450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세계적으로 수백만 명이 겪는 만성 질환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조기 발견 및 지속적 관리 중요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고혈압 상태 모니터링 및 관리 어려움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66437B-E30C-4950-F470-00FE894C6A57}"/>
              </a:ext>
            </a:extLst>
          </p:cNvPr>
          <p:cNvSpPr/>
          <p:nvPr/>
        </p:nvSpPr>
        <p:spPr>
          <a:xfrm>
            <a:off x="7345478" y="2498975"/>
            <a:ext cx="413294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ko-KR" altLang="en-US" sz="25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고혈압 위험도 평가</a:t>
            </a: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sz="25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건강 정보 대시보드 제공</a:t>
            </a: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ko-KR" altLang="en-US" sz="25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맞춤형 건강 관리 조언 제공</a:t>
            </a:r>
            <a:endParaRPr lang="en-US" altLang="ko-KR" sz="25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7765DD3-FD54-8BA1-1F43-8CEC324C4B86}"/>
              </a:ext>
            </a:extLst>
          </p:cNvPr>
          <p:cNvSpPr/>
          <p:nvPr/>
        </p:nvSpPr>
        <p:spPr>
          <a:xfrm>
            <a:off x="5967442" y="3338811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AD8352-80D6-CB3C-01CC-544B04AC9766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9325E2-95EB-7303-347D-F256FF45CC83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01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17E7956-ABF2-7929-02EE-F95E5632D5BB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994572" y="2693960"/>
            <a:ext cx="10202856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40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시스템 전체 구조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02</a:t>
            </a:r>
            <a:endParaRPr kumimoji="0" lang="ko-KR" altLang="en-US" sz="2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2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시스템 전체 구조</a:t>
            </a:r>
          </a:p>
        </p:txBody>
      </p:sp>
      <p:pic>
        <p:nvPicPr>
          <p:cNvPr id="2" name="그림 1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B5FAC44F-4D9A-0E13-2360-D5654A57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0" y="949317"/>
            <a:ext cx="10217179" cy="520828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70FBDD0-EF46-8A29-445E-55447744CD3A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D55AA6-C3A3-E363-A608-2C92A24B467C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02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15A6C7F-84FE-B555-DBEE-8450C87AF77D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508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107051" y="2693960"/>
            <a:ext cx="797789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시스템 요구분석 및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00" cap="none" spc="-7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03</a:t>
            </a:r>
            <a:endParaRPr kumimoji="0" lang="ko-KR" altLang="en-US" sz="2200" b="0" i="0" u="none" strike="noStrike" kern="100" cap="none" spc="-7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0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00" cap="none" spc="300" normalizeH="0" baseline="0" noProof="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요구사항 명세서</a:t>
            </a:r>
          </a:p>
        </p:txBody>
      </p:sp>
      <p:pic>
        <p:nvPicPr>
          <p:cNvPr id="3" name="그림 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84E8FB5-D652-30A3-F7F2-0BBF3DC2C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7" y="1488893"/>
            <a:ext cx="5774266" cy="4075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폰트, 스크린샷, 흑백이(가) 표시된 사진&#10;&#10;자동 생성된 설명">
            <a:extLst>
              <a:ext uri="{FF2B5EF4-FFF2-40B4-BE49-F238E27FC236}">
                <a16:creationId xmlns:a16="http://schemas.microsoft.com/office/drawing/2014/main" id="{30E3D22E-D267-2F7A-4AAC-74F3A075A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13" y="1494368"/>
            <a:ext cx="5018546" cy="40437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8FD2E7C-7BCA-8086-D89E-CBD71C43EF63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E71E41-C527-956D-0D6D-E9F543794D91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03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D52DF7-5A9D-8EA0-957A-2F23C3ED5CF9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060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174591" y="176048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kern="100" spc="300" dirty="0" err="1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Usecase</a:t>
            </a:r>
            <a:r>
              <a:rPr lang="en-US" altLang="ko-KR" sz="2800" kern="100" spc="300" dirty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Diagram</a:t>
            </a:r>
            <a:endParaRPr kumimoji="0" lang="ko-KR" altLang="en-US" sz="2800" b="0" i="0" u="none" strike="noStrike" kern="100" cap="none" spc="300" normalizeH="0" baseline="0" noProof="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그림 1" descr="도표, 텍스트, 라인, 원이(가) 표시된 사진&#10;&#10;자동 생성된 설명">
            <a:extLst>
              <a:ext uri="{FF2B5EF4-FFF2-40B4-BE49-F238E27FC236}">
                <a16:creationId xmlns:a16="http://schemas.microsoft.com/office/drawing/2014/main" id="{7AA9330A-06F5-2439-25F8-443EB6DC2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05" y="1007605"/>
            <a:ext cx="6471990" cy="550790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6A90AC1-A8FB-2FC0-6739-9A06FC6160AD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F531B5-9840-22EC-FFC8-C6FFA26E772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03</a:t>
              </a:r>
              <a:endParaRPr lang="en-US" altLang="ko-KR" kern="1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721D9D-F94E-3076-4065-F36B7C449661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25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1257</Words>
  <Application>Microsoft Office PowerPoint</Application>
  <PresentationFormat>와이드스크린</PresentationFormat>
  <Paragraphs>215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나눔스퀘어</vt:lpstr>
      <vt:lpstr>나눔스퀘어 ExtraBold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정지후</cp:lastModifiedBy>
  <cp:revision>72</cp:revision>
  <cp:lastPrinted>2024-05-12T21:58:00Z</cp:lastPrinted>
  <dcterms:created xsi:type="dcterms:W3CDTF">2020-10-15T02:30:10Z</dcterms:created>
  <dcterms:modified xsi:type="dcterms:W3CDTF">2024-05-13T05:52:54Z</dcterms:modified>
</cp:coreProperties>
</file>